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8" r:id="rId3"/>
    <p:sldId id="279" r:id="rId4"/>
    <p:sldId id="259" r:id="rId5"/>
    <p:sldId id="263" r:id="rId6"/>
    <p:sldId id="284" r:id="rId7"/>
    <p:sldId id="285" r:id="rId8"/>
    <p:sldId id="288" r:id="rId9"/>
    <p:sldId id="286" r:id="rId10"/>
    <p:sldId id="287" r:id="rId11"/>
    <p:sldId id="267" r:id="rId12"/>
    <p:sldId id="277" r:id="rId13"/>
    <p:sldId id="269" r:id="rId14"/>
    <p:sldId id="276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6834" autoAdjust="0"/>
  </p:normalViewPr>
  <p:slideViewPr>
    <p:cSldViewPr>
      <p:cViewPr>
        <p:scale>
          <a:sx n="66" d="100"/>
          <a:sy n="66" d="100"/>
        </p:scale>
        <p:origin x="-2970" y="29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0B87-ACA6-47AF-B261-29D9C67C0139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0641-C70A-4C89-A37E-BE6885728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0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0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02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2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5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6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19.png"/><Relationship Id="rId10" Type="http://schemas.openxmlformats.org/officeDocument/2006/relationships/image" Target="../media/image47.png"/><Relationship Id="rId4" Type="http://schemas.openxmlformats.org/officeDocument/2006/relationships/image" Target="../media/image18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12" Type="http://schemas.openxmlformats.org/officeDocument/2006/relationships/hyperlink" Target="https://www.youtube.com/watch?v=GooATFiHUy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6.png"/><Relationship Id="rId5" Type="http://schemas.openxmlformats.org/officeDocument/2006/relationships/image" Target="../media/image49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9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9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d32hA8sPGP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5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16.png"/><Relationship Id="rId5" Type="http://schemas.openxmlformats.org/officeDocument/2006/relationships/image" Target="../media/image55.png"/><Relationship Id="rId10" Type="http://schemas.openxmlformats.org/officeDocument/2006/relationships/hyperlink" Target="https://github.com/pj002321/Humanoid_war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59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hyperlink" Target="https://github.com/pj002321/3DGP2_FINAL_ASSIGNMENT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hyperlink" Target="https://github.com/pj002321/ComputerGraphics.git" TargetMode="External"/><Relationship Id="rId12" Type="http://schemas.openxmlformats.org/officeDocument/2006/relationships/image" Target="../media/image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4.gif"/><Relationship Id="rId5" Type="http://schemas.openxmlformats.org/officeDocument/2006/relationships/image" Target="../media/image14.png"/><Relationship Id="rId10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an-galette-6f8.notion.site/00b8fe0b9ed941c0abae35f56260c656?v=79f6d95a7ecc4f6bbe5fa0cd1a588da7&amp;pvs=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6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hyperlink" Target="https://github.com/kiption/XD.gi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hyperlink" Target="https://youtu.be/31BfTQHflNc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hyperlink" Target="https://www.notion.so/862546567df74524a379b7b2105311b9?v=ea44690c762b41838f2cc0c477ba297d&amp;pvs=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19.png"/><Relationship Id="rId10" Type="http://schemas.openxmlformats.org/officeDocument/2006/relationships/image" Target="../media/image41.png"/><Relationship Id="rId4" Type="http://schemas.openxmlformats.org/officeDocument/2006/relationships/image" Target="../media/image18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598424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897549" y="6240919"/>
            <a:ext cx="8540406" cy="181588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돌이나 파편 같이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작은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3D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객체들을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이용하여 중력이 적용된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랜덤한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방향으로 퍼져나가도록 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흔적은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포함하여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빌보드를 이용한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스프라이트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애니메이션을 적용하여 표현하였고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총의 입구 위치에 사격 시 총구 화염을 표현해주었습니다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사람의 혈흔이나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회복 장소를 표시하는 상승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빌보드를 이용하여 처리해주었습니다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6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" y="45714"/>
            <a:ext cx="6104083" cy="21024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995651"/>
            <a:ext cx="3316339" cy="4860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l="7633" t="-1486" r="8402" b="1486"/>
          <a:stretch/>
        </p:blipFill>
        <p:spPr>
          <a:xfrm>
            <a:off x="9999560" y="5629807"/>
            <a:ext cx="3228796" cy="2477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/>
          <a:srcRect l="1690" t="-8352" r="-1690" b="8352"/>
          <a:stretch/>
        </p:blipFill>
        <p:spPr>
          <a:xfrm>
            <a:off x="13324869" y="1823205"/>
            <a:ext cx="4107313" cy="33524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l="5179"/>
          <a:stretch/>
        </p:blipFill>
        <p:spPr>
          <a:xfrm>
            <a:off x="13299469" y="5266067"/>
            <a:ext cx="4265786" cy="32045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1"/>
          <a:srcRect l="3329" t="13557" r="11246" b="290"/>
          <a:stretch/>
        </p:blipFill>
        <p:spPr>
          <a:xfrm>
            <a:off x="9850213" y="2255190"/>
            <a:ext cx="3378143" cy="334551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97549" y="2622355"/>
            <a:ext cx="8540406" cy="347787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m_bActive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XMFLOAT3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gravity = 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(0.0, -9.8, 0);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1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5.5f;</a:t>
            </a:r>
          </a:p>
          <a:p>
            <a:r>
              <a:rPr lang="en-US" altLang="ko-KR" sz="1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m_fDuration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for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1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HELICOPTEREXPLOSION_PARTICLES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Random(5.0f, 6.0f);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Matrix4x4::Identity();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]._41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].x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gravity.x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]._42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].y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0.5f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gravity.y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]._43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ParticlePosition.z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].z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gravity.z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Matrix4x4::Multiply(Matrix4x4::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RotationAxis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m_fExplosionRotation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</a:t>
            </a:r>
            <a:r>
              <a:rPr lang="en-US" altLang="ko-KR" sz="11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m_ppObjects</a:t>
            </a:r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en-US" altLang="ko-KR" sz="11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]-&gt;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SetPosition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(m_pxmf4x4Transforms[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]._41, 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]._42, 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]._43</a:t>
            </a:r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m_ppObjects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]-&gt;Rotate(10.0,10.0,10.0);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for-end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if-end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if-end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5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93" y="1805308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23436"/>
              </p:ext>
            </p:extLst>
          </p:nvPr>
        </p:nvGraphicFramePr>
        <p:xfrm>
          <a:off x="8479606" y="2933700"/>
          <a:ext cx="8745009" cy="52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96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Racing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Attack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5638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로그인 패킷 송수신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 판단 여부와 충돌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연출 시 서버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9" name="그림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5200" y="8520236"/>
            <a:ext cx="990600" cy="842419"/>
          </a:xfrm>
          <a:prstGeom prst="rect">
            <a:avLst/>
          </a:prstGeom>
        </p:spPr>
      </p:pic>
      <p:pic>
        <p:nvPicPr>
          <p:cNvPr id="21" name="그림 20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18561" y="8588718"/>
            <a:ext cx="986289" cy="70545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4759" y="1015336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0" y="-1"/>
            <a:ext cx="18333713" cy="10502335"/>
            <a:chOff x="-45714" y="-121905"/>
            <a:chExt cx="18422857" cy="14392381"/>
          </a:xfrm>
        </p:grpSpPr>
        <p:pic>
          <p:nvPicPr>
            <p:cNvPr id="1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20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21" name="그룹 1003"/>
          <p:cNvGrpSpPr/>
          <p:nvPr/>
        </p:nvGrpSpPr>
        <p:grpSpPr>
          <a:xfrm>
            <a:off x="152400" y="1638300"/>
            <a:ext cx="17615566" cy="8478161"/>
            <a:chOff x="135242" y="1184728"/>
            <a:chExt cx="17615566" cy="8249561"/>
          </a:xfrm>
        </p:grpSpPr>
        <p:pic>
          <p:nvPicPr>
            <p:cNvPr id="2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42" y="1184728"/>
              <a:ext cx="17615566" cy="8249561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6393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87828" y="2312883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CSLS_LOGIN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7312" y="2938413"/>
            <a:ext cx="5648668" cy="671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2.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계정 정보 데이터파일에 존재하는 지 확인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while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&gt;&gt;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"Saved name: " &lt;&lt;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compare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recved_name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== 0)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확인되었습니다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.“</a:t>
            </a:r>
          </a:p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(!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등록 후 다시 시도해주세요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."&lt;&lt;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입력한 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은 이미 다른  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플레이어가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 중입니다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id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할당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err="1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++)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SESSION_EMPTY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].);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r>
              <a:rPr lang="en-US" altLang="ko-KR" sz="105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"Clients["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"]'s Name: "  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==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- 1 &amp;&amp;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"Max Users Exceeded!"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else end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5530" y="2925488"/>
            <a:ext cx="51816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LS2C_GAMESTART_PACKET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.type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START_APPROVAL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START_DENY_UNKNOWNNAME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START_DENY_FULL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…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200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32333" y="2955627"/>
            <a:ext cx="4648200" cy="4910060"/>
            <a:chOff x="532850" y="3154797"/>
            <a:chExt cx="4648200" cy="4910060"/>
          </a:xfrm>
        </p:grpSpPr>
        <p:sp>
          <p:nvSpPr>
            <p:cNvPr id="7" name="TextBox 6"/>
            <p:cNvSpPr txBox="1"/>
            <p:nvPr/>
          </p:nvSpPr>
          <p:spPr>
            <a:xfrm>
              <a:off x="532850" y="3154797"/>
              <a:ext cx="4648200" cy="4154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=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client_sock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(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char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*) &amp;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     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sizeof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), </a:t>
              </a:r>
              <a:r>
                <a:rPr lang="en-US" altLang="ko-K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MSG_WAITALL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==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SOCKET_ERROR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err_display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b="1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b="1" dirty="0" err="1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ifstream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("userlist.txt");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fail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cerr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"userlist.txt 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찾을 수 없습니다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."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endl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exit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(100);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string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.name;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bool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false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int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0;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MAX_USER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++)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(clients[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].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getName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().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compare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== 0) {</a:t>
              </a:r>
            </a:p>
            <a:p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b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true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if end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for end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8270" y="4090505"/>
              <a:ext cx="215265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로그인 패킷을 받아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유저 정보가 담긴 파일을 엽니다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파일이 없다면 표시를 해주게 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5345" y="7487776"/>
              <a:ext cx="213360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클라이언트로부터 받은 </a:t>
              </a:r>
              <a:r>
                <a:rPr lang="ko-KR" altLang="en-US" sz="1050">
                  <a:latin typeface="HY중고딕" panose="02030600000101010101" pitchFamily="18" charset="-127"/>
                  <a:ea typeface="HY중고딕" panose="02030600000101010101" pitchFamily="18" charset="-127"/>
                </a:rPr>
                <a:t>이름이 이미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접속중인 다른 유저의 이름이 아닌지 확인합니다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2691" y="3170443"/>
              <a:ext cx="4550811" cy="241720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92692" y="5740051"/>
              <a:ext cx="4550809" cy="150280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15" name="구부러진 연결선 14"/>
            <p:cNvCxnSpPr>
              <a:stCxn id="11" idx="3"/>
            </p:cNvCxnSpPr>
            <p:nvPr/>
          </p:nvCxnSpPr>
          <p:spPr>
            <a:xfrm flipV="1">
              <a:off x="4268945" y="7152934"/>
              <a:ext cx="304800" cy="62338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1600306" y="8350058"/>
            <a:ext cx="513682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정보가 데이터파일에 존재하는지 확인합니다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계정이라면 새로 등록을 진행해달라고 클라이언트에 메시지를 띄우기 위해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시작 여부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START_DENEY_UNKNOWNNAME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입력하고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이미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접속해있는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유저라면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17480" y="6071610"/>
            <a:ext cx="4457700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계정이 이미 접속 중 또는 존재하지않는 이름일 때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 상의 유저수가 포화상태일때 각 상태에 맞는 값을 패킷에 담아 클라이언트로 전달하는 과정입니다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20" y="2009085"/>
            <a:ext cx="2869744" cy="444810"/>
          </a:xfrm>
          <a:prstGeom prst="rect">
            <a:avLst/>
          </a:prstGeom>
        </p:spPr>
      </p:pic>
      <p:cxnSp>
        <p:nvCxnSpPr>
          <p:cNvPr id="23" name="구부러진 연결선 22"/>
          <p:cNvCxnSpPr/>
          <p:nvPr/>
        </p:nvCxnSpPr>
        <p:spPr>
          <a:xfrm rot="10800000">
            <a:off x="10982325" y="8572501"/>
            <a:ext cx="615696" cy="2065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33713" cy="10544763"/>
            <a:chOff x="-45714" y="26126"/>
            <a:chExt cx="18422857" cy="13654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6126"/>
              <a:ext cx="18422857" cy="136540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00" y="1638301"/>
            <a:ext cx="17907000" cy="8531900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3030052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Map 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51" y="3399384"/>
            <a:ext cx="4801715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collisioncheck_Player2Map(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MyVector3D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MAP_X_MIN + MAP_COLLISIONCHECK_RANGE 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&lt; MAP_X_MAX -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MAP_Z_MIN +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MAP_Z_MAX - MAP_COLLISIONCHECK_RANGE)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return;</a:t>
            </a:r>
            <a:endParaRPr lang="ko-KR" altLang="en-US" sz="1000" b="1" dirty="0">
              <a:solidFill>
                <a:schemeClr val="tx2">
                  <a:lumMod val="40000"/>
                  <a:lumOff val="6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MAP_X_MIN)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4432" y="3030052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5848" y="4389280"/>
            <a:ext cx="42856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끝으로부터 너무 멀리 떨어져 있다면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충돌체크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및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후처리를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진행하지않습니다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0306" y="5141525"/>
            <a:ext cx="42912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최대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최소 범위를 넘어가게 되면 넘어가기 전 위치에 머물러있게 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5848" y="5981310"/>
            <a:ext cx="42856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Client[]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전역에 선언되어있기에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Write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할 때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Date Race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막기 위해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Critical Section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보호해야합니다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96868" y="3399384"/>
            <a:ext cx="382873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collisionscheck_Player2ItemBox(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=0 ; I&lt; ITEMBOXNUM 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 !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Intersects(clients[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  500;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sendItemBoxUpdatePacket_toAllClient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(EV_TYPE_REFRESH,5.0f,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EV_TARGET_ITEMBOX, 0,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getHowManyItem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 2)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srand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static_cast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&lt;unsigned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&gt;(SERVER_TIME) *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rand() % 3;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setItemQueue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 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2139" y="4044648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아이템 박스의 변경사항을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2139" y="5113265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아이템박스는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초 후에 초기 상태로 돌아옵니다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474532" y="6427384"/>
            <a:ext cx="33377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플레이어는 갖고있는 아이템이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미만일 때만 새로운 아이템을 획득할 수 있도록 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45" name="구부러진 연결선 44"/>
          <p:cNvCxnSpPr/>
          <p:nvPr/>
        </p:nvCxnSpPr>
        <p:spPr>
          <a:xfrm rot="5400000">
            <a:off x="13252046" y="4238554"/>
            <a:ext cx="1226851" cy="12133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0800000" flipV="1">
            <a:off x="12923780" y="5272379"/>
            <a:ext cx="1548358" cy="826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/>
          <p:nvPr/>
        </p:nvCxnSpPr>
        <p:spPr>
          <a:xfrm rot="5400000">
            <a:off x="14004385" y="6735083"/>
            <a:ext cx="546388" cy="381001"/>
          </a:xfrm>
          <a:prstGeom prst="curvedConnector3">
            <a:avLst>
              <a:gd name="adj1" fmla="val 105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612244" y="6427384"/>
            <a:ext cx="3495278" cy="1220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41020" y="10170201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9" name="구부러진 연결선 8"/>
          <p:cNvCxnSpPr>
            <a:stCxn id="18" idx="1"/>
          </p:cNvCxnSpPr>
          <p:nvPr/>
        </p:nvCxnSpPr>
        <p:spPr>
          <a:xfrm rot="10800000">
            <a:off x="4958306" y="4457700"/>
            <a:ext cx="767542" cy="2239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10800000">
            <a:off x="2664230" y="4764340"/>
            <a:ext cx="3048457" cy="6413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10800000" flipV="1">
            <a:off x="2988163" y="5405654"/>
            <a:ext cx="2722238" cy="292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2815113" y="5413700"/>
            <a:ext cx="2895288" cy="12338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10800000" flipV="1">
            <a:off x="2976808" y="5405654"/>
            <a:ext cx="2742460" cy="21762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/>
          <p:nvPr/>
        </p:nvCxnSpPr>
        <p:spPr>
          <a:xfrm rot="10800000">
            <a:off x="3810000" y="6118792"/>
            <a:ext cx="1892992" cy="282933"/>
          </a:xfrm>
          <a:prstGeom prst="curved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1296787"/>
            <a:chExt cx="18422857" cy="1297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1296787"/>
              <a:ext cx="18422857" cy="12973689"/>
            </a:xfrm>
            <a:prstGeom prst="rect">
              <a:avLst/>
            </a:prstGeom>
          </p:spPr>
        </p:pic>
      </p:grpSp>
      <p:grpSp>
        <p:nvGrpSpPr>
          <p:cNvPr id="27" name="그룹 1003"/>
          <p:cNvGrpSpPr/>
          <p:nvPr/>
        </p:nvGrpSpPr>
        <p:grpSpPr>
          <a:xfrm>
            <a:off x="167644" y="1604815"/>
            <a:ext cx="17907000" cy="8531900"/>
            <a:chOff x="384227" y="1503144"/>
            <a:chExt cx="17517260" cy="8203523"/>
          </a:xfrm>
        </p:grpSpPr>
        <p:pic>
          <p:nvPicPr>
            <p:cNvPr id="28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 rotWithShape="1">
          <a:blip r:embed="rId5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29125" y="2923202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Missile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7422" y="2955656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Bomb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024" y="3306618"/>
            <a:ext cx="5719755" cy="5747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collisioncheck_Player2Missile(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MissileNum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(!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getObjOwner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rm_missile_packet.id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rm_missile_packet.objtype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OBJ_TYPE_MISSILE;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if (clients[j].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clients[j].</a:t>
            </a:r>
            <a:r>
              <a:rPr lang="en-US" altLang="ko-KR" sz="1050" b="1" dirty="0" err="1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} // for end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(EV_TYPE_HIT, HIT_MISSILE_DURATION, EV_TARGET_CLIENTS,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0,client_id, 0, 0);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6041" y="3321390"/>
            <a:ext cx="431732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collisioncheck_Player2Bomb(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(int i = 0; i &lt; </a:t>
            </a:r>
            <a:r>
              <a:rPr lang="nn-NO" altLang="ko-KR" sz="100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BombNum</a:t>
            </a:r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i++) {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(!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  <a:endParaRPr lang="ko-KR" altLang="en-US" sz="100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rm_bomb_packet.id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rm_bomb_packet.objtype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OBJ_TYPE_BOMB;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if (clients[j].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clients[j].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} // for end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(EV_TYPE_HIT_BOMB, HIT_BOMB_DURATION,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EV_TARGET_CLIENTS,0,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3415212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자신이 생성한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5776" y="4573416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제어권과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피격되었을 때 미사일을 삭제하며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 제거 패킷을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16" name="구부러진 연결선 15"/>
          <p:cNvCxnSpPr>
            <a:stCxn id="35" idx="1"/>
          </p:cNvCxnSpPr>
          <p:nvPr/>
        </p:nvCxnSpPr>
        <p:spPr>
          <a:xfrm rot="10800000" flipV="1">
            <a:off x="4757578" y="3830711"/>
            <a:ext cx="1719423" cy="277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34504" y="3961509"/>
            <a:ext cx="3823073" cy="554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4504" y="4762926"/>
            <a:ext cx="5316653" cy="365717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rot="10800000" flipV="1">
            <a:off x="6251158" y="5402734"/>
            <a:ext cx="1910253" cy="1112365"/>
          </a:xfrm>
          <a:prstGeom prst="curvedConnector3">
            <a:avLst>
              <a:gd name="adj1" fmla="val 195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308033" y="3321390"/>
            <a:ext cx="33312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지뢰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308032" y="4108036"/>
            <a:ext cx="333126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미사일과 같은 방식으로 사용 여부에 따라 지뢰 제거 패킷을 보내고 모든 클라이언트에게 전달합니다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39847" y="4573416"/>
            <a:ext cx="3805999" cy="32370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4" name="구부러진 연결선 53"/>
          <p:cNvCxnSpPr/>
          <p:nvPr/>
        </p:nvCxnSpPr>
        <p:spPr>
          <a:xfrm rot="10800000" flipV="1">
            <a:off x="14045847" y="4846700"/>
            <a:ext cx="2066183" cy="12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231309" y="3921713"/>
            <a:ext cx="3823073" cy="41925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 rot="10800000" flipV="1">
            <a:off x="13411200" y="3552585"/>
            <a:ext cx="896832" cy="369128"/>
          </a:xfrm>
          <a:prstGeom prst="curvedConnector3">
            <a:avLst>
              <a:gd name="adj1" fmla="val 97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5817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09266"/>
              </p:ext>
            </p:extLst>
          </p:nvPr>
        </p:nvGraphicFramePr>
        <p:xfrm>
          <a:off x="8174530" y="3231743"/>
          <a:ext cx="8745009" cy="4645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6" name="그림 1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8868" y="8311382"/>
            <a:ext cx="973968" cy="696642"/>
          </a:xfrm>
          <a:prstGeom prst="rect">
            <a:avLst/>
          </a:prstGeom>
        </p:spPr>
      </p:pic>
      <p:pic>
        <p:nvPicPr>
          <p:cNvPr id="18" name="그림 1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1800" y="8270894"/>
            <a:ext cx="914400" cy="77761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5671" y="1013085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3" y="3766985"/>
            <a:ext cx="6574326" cy="3698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227" y="1544286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48310" y="5775571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1014485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18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74" y="2823662"/>
            <a:ext cx="7977634" cy="5193398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46581"/>
              </p:ext>
            </p:extLst>
          </p:nvPr>
        </p:nvGraphicFramePr>
        <p:xfrm>
          <a:off x="9786262" y="3848100"/>
          <a:ext cx="7240943" cy="3109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제작물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Display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95648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2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7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환경 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925000" y="1785005"/>
            <a:ext cx="4440539" cy="1112350"/>
            <a:chOff x="925000" y="1785005"/>
            <a:chExt cx="4440539" cy="11123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4208" y="1785005"/>
              <a:ext cx="2231331" cy="1112350"/>
            </a:xfrm>
            <a:prstGeom prst="rect">
              <a:avLst/>
            </a:prstGeom>
          </p:spPr>
        </p:pic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000" y="1855412"/>
              <a:ext cx="2483086" cy="956557"/>
            </a:xfrm>
            <a:prstGeom prst="rect">
              <a:avLst/>
            </a:prstGeom>
          </p:spPr>
        </p:pic>
      </p:grpSp>
      <p:pic>
        <p:nvPicPr>
          <p:cNvPr id="23" name="그림 2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39206" y="7299616"/>
            <a:ext cx="935054" cy="79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37311"/>
            <a:chExt cx="18422857" cy="14233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37311"/>
              <a:ext cx="18422857" cy="14233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0025" y="1503144"/>
            <a:ext cx="35714" cy="8107450"/>
            <a:chOff x="8960025" y="1503144"/>
            <a:chExt cx="35714" cy="8107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24157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41095" y="2699492"/>
            <a:ext cx="5556536" cy="296713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47768"/>
              </p:ext>
            </p:extLst>
          </p:nvPr>
        </p:nvGraphicFramePr>
        <p:xfrm>
          <a:off x="968909" y="5886811"/>
          <a:ext cx="7240943" cy="284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45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환경</a:t>
                      </a:r>
                      <a:endParaRPr lang="ko-KR" altLang="en-US" sz="16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6152114" y="1014749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17</a:t>
            </a:fld>
            <a:endParaRPr lang="en-US" b="1" dirty="0"/>
          </a:p>
        </p:txBody>
      </p:sp>
      <p:pic>
        <p:nvPicPr>
          <p:cNvPr id="21" name="그림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2351" y="8874163"/>
            <a:ext cx="769162" cy="654105"/>
          </a:xfrm>
          <a:prstGeom prst="rect">
            <a:avLst/>
          </a:prstGeom>
        </p:spPr>
      </p:pic>
      <p:pic>
        <p:nvPicPr>
          <p:cNvPr id="20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19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727" y="3804460"/>
            <a:ext cx="1724368" cy="757199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781"/>
              </p:ext>
            </p:extLst>
          </p:nvPr>
        </p:nvGraphicFramePr>
        <p:xfrm>
          <a:off x="9980778" y="5948869"/>
          <a:ext cx="7021106" cy="3200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281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50882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7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Engine 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83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</a:t>
                      </a:r>
                      <a:r>
                        <a:rPr lang="ko-KR" altLang="en-US" sz="20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</a:t>
                      </a:r>
                      <a:endParaRPr lang="ko-KR" altLang="en-US" sz="20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활용한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06" y="2633309"/>
            <a:ext cx="5735278" cy="3128334"/>
          </a:xfrm>
          <a:prstGeom prst="rect">
            <a:avLst/>
          </a:prstGeom>
        </p:spPr>
      </p:pic>
      <p:pic>
        <p:nvPicPr>
          <p:cNvPr id="25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6047" y="3804460"/>
            <a:ext cx="1476178" cy="7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38100"/>
            <a:ext cx="18333714" cy="10499048"/>
            <a:chOff x="-45714" y="249605"/>
            <a:chExt cx="18422857" cy="1402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49605"/>
              <a:ext cx="18422857" cy="1402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39133"/>
              </p:ext>
            </p:extLst>
          </p:nvPr>
        </p:nvGraphicFramePr>
        <p:xfrm>
          <a:off x="4260844" y="4890684"/>
          <a:ext cx="9200429" cy="3117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과목에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평균 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796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/>
              <a:t>18</a:t>
            </a:fld>
            <a:endParaRPr lang="en-US" dirty="0"/>
          </a:p>
        </p:txBody>
      </p:sp>
      <p:pic>
        <p:nvPicPr>
          <p:cNvPr id="14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" y="-38100"/>
            <a:ext cx="3347264" cy="2017787"/>
          </a:xfrm>
          <a:prstGeom prst="rect">
            <a:avLst/>
          </a:prstGeom>
        </p:spPr>
      </p:pic>
      <p:pic>
        <p:nvPicPr>
          <p:cNvPr id="1026" name="Picture 2" descr="파일:Notion-logo.svg - 위키백과, 우리 모두의 백과사전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317" y="8380231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6" y="0"/>
            <a:ext cx="18309465" cy="10287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5804079" y="7607658"/>
            <a:ext cx="138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  <a:endParaRPr lang="en-US" altLang="ko-KR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</a:t>
            </a:r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84290" y="7573390"/>
            <a:ext cx="1895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Unity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644611" y="7593568"/>
            <a:ext cx="15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15000" y="2341889"/>
            <a:ext cx="1051647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1999.07.05  /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경기도 평택시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2015 </a:t>
            </a:r>
            <a:r>
              <a:rPr lang="ko-KR" altLang="en-US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세교중학교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졸업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2018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한광고등학교 졸업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2024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78" y="2285071"/>
            <a:ext cx="2706212" cy="36082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34565" y="56007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입학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96400" y="564314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입대</a:t>
            </a:r>
            <a:endParaRPr lang="en-US" altLang="ko-KR" sz="1600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50163" y="5612160"/>
            <a:ext cx="10150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제대</a:t>
            </a:r>
            <a:endParaRPr lang="en-US" altLang="ko-KR" sz="1600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924879" y="5600700"/>
            <a:ext cx="1136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TCP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298968" y="5611727"/>
            <a:ext cx="1136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910297" y="56370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졸업예정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25241" y="6079309"/>
            <a:ext cx="2685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허 재 성 </a:t>
            </a:r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en-US" altLang="ko-KR" sz="1600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Heo</a:t>
            </a:r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Jae </a:t>
            </a:r>
            <a:r>
              <a:rPr lang="en-US" altLang="ko-KR" sz="1600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Seong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3965" y="6789783"/>
            <a:ext cx="3828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포기하지 않는</a:t>
            </a:r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긍정적인 소통 능력을 </a:t>
            </a:r>
            <a:endParaRPr lang="en-US" altLang="ko-KR" sz="1600" b="1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가진 프로그래머입니다</a:t>
            </a:r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49200" y="7741649"/>
            <a:ext cx="403860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010-5573-0354</a:t>
            </a:r>
          </a:p>
          <a:p>
            <a:pPr latinLnBrk="1"/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t55300354@gmail.com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411285"/>
              </p:ext>
            </p:extLst>
          </p:nvPr>
        </p:nvGraphicFramePr>
        <p:xfrm>
          <a:off x="7666035" y="2258686"/>
          <a:ext cx="9382295" cy="581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485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35881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96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  <a:endParaRPr lang="en-US" altLang="ko-KR" sz="2400" b="0" baseline="0" dirty="0" smtClean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algn="l" latinLnBrk="1"/>
                      <a:r>
                        <a:rPr lang="en-US" altLang="ko-KR" sz="2400" b="0" baseline="0" dirty="0" err="1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hub, 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88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 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8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시간 내에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8" name="그림 1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82800" y="8512478"/>
            <a:ext cx="1019813" cy="729433"/>
          </a:xfrm>
          <a:prstGeom prst="rect">
            <a:avLst/>
          </a:prstGeom>
        </p:spPr>
      </p:pic>
      <p:pic>
        <p:nvPicPr>
          <p:cNvPr id="19" name="그림 18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8491" y="8432680"/>
            <a:ext cx="1045411" cy="88903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  <p:pic>
        <p:nvPicPr>
          <p:cNvPr id="21" name="Picture 2" descr="파일:Notion-logo.svg - 위키백과, 우리 모두의 백과사전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531" y="8535881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227" y="1795209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791200" y="8005399"/>
            <a:ext cx="7017364" cy="132343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로드하는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과정을 최소화하기 위해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Unity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 건물들과 도로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나무를 배치시켜 하나의 객체로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Export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bin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파일로 변환 후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로드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Albedo, Normal, Metallic 3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가지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Shader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정보를 담고 있음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나무의 경우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맵의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구조에 맞게 따로 배치 후 추출하여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알파블렌딩을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적용하여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나뭇잎과 줄기를 표현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3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400" y="2258686"/>
            <a:ext cx="1938905" cy="869028"/>
          </a:xfrm>
          <a:prstGeom prst="rect">
            <a:avLst/>
          </a:prstGeom>
        </p:spPr>
      </p:pic>
      <p:pic>
        <p:nvPicPr>
          <p:cNvPr id="14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8566" y="120002"/>
            <a:ext cx="7010359" cy="21318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t="2087"/>
          <a:stretch/>
        </p:blipFill>
        <p:spPr>
          <a:xfrm>
            <a:off x="3428701" y="2891132"/>
            <a:ext cx="3210565" cy="48965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3493" y="2891131"/>
            <a:ext cx="8713500" cy="489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371" y="1711165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9567652" y="6904924"/>
            <a:ext cx="7537566" cy="132343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영역을 계산하여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객체의 위치와 크기를 고려하여 매 프레임 마다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렌더링되는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객체의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BoundingBox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절두체의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평면과 교차하는지 검사해줍니다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컬링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과정을 통해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영역에 속하지 않는 객체를 렌더링 대상에서 제외시켜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FrameRate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의 성능을 향상시켜주었습니다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19818" y="6859572"/>
            <a:ext cx="6505219" cy="246221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충돌 과정 중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NPC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와 플레이어의 충돌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파편들과 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NPC,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플레이어들간의 충돌 작업을 해주었습니다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헬리콥터 격추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시 분해된 부품들과 피해 처리를 해주었습니다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같은 방식으로 여부를 판단했고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파편들이 모든 플레이어들에게 같은 방향과 무게로 동기화되어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파편들과 충돌을 해주어야 했기에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동일한 방향과 중력을 적용해주었습니다</a:t>
            </a:r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서버에서 파편하나하나가 어떤 객체와 충돌하고있는지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매번 확인하기에 부하가 있어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클라이언트에서 충돌 여부를 판단하고 서버에 전달해주는 방식으로 처리를 하였습니다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7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79994" y="2210429"/>
            <a:ext cx="2410315" cy="825381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142857" y="3245981"/>
            <a:ext cx="4032787" cy="3252729"/>
            <a:chOff x="9677400" y="3924603"/>
            <a:chExt cx="3758613" cy="30147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77400" y="3998476"/>
              <a:ext cx="3758613" cy="226482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/>
            <a:srcRect r="21934" b="70509"/>
            <a:stretch/>
          </p:blipFill>
          <p:spPr>
            <a:xfrm>
              <a:off x="10555632" y="3924603"/>
              <a:ext cx="2057399" cy="177255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353795" y="6354627"/>
              <a:ext cx="2365682" cy="584775"/>
            </a:xfrm>
            <a:prstGeom prst="rect">
              <a:avLst/>
            </a:prstGeom>
            <a:ln w="3175">
              <a:noFill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Frustum Culling OFF</a:t>
              </a:r>
            </a:p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FPS 35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336435" y="3138079"/>
            <a:ext cx="4035364" cy="3373331"/>
            <a:chOff x="13563600" y="3895127"/>
            <a:chExt cx="3803766" cy="3018801"/>
          </a:xfrm>
        </p:grpSpPr>
        <p:grpSp>
          <p:nvGrpSpPr>
            <p:cNvPr id="20" name="그룹 19"/>
            <p:cNvGrpSpPr/>
            <p:nvPr/>
          </p:nvGrpSpPr>
          <p:grpSpPr>
            <a:xfrm>
              <a:off x="13563600" y="3895127"/>
              <a:ext cx="3803766" cy="2365973"/>
              <a:chOff x="4800600" y="3920527"/>
              <a:chExt cx="3803766" cy="236597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0600" y="4023876"/>
                <a:ext cx="3803766" cy="226262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10"/>
              <a:srcRect l="5192" t="21969" r="23948" b="27890"/>
              <a:stretch/>
            </p:blipFill>
            <p:spPr>
              <a:xfrm>
                <a:off x="5484500" y="3920527"/>
                <a:ext cx="2311449" cy="228600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14309758" y="6329153"/>
              <a:ext cx="2365682" cy="584775"/>
            </a:xfrm>
            <a:prstGeom prst="rect">
              <a:avLst/>
            </a:prstGeom>
            <a:ln w="3175">
              <a:noFill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Frustum Culling ON</a:t>
              </a:r>
            </a:p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FPS 112</a:t>
              </a:r>
            </a:p>
          </p:txBody>
        </p:sp>
      </p:grpSp>
      <p:pic>
        <p:nvPicPr>
          <p:cNvPr id="24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3222" y="2210429"/>
            <a:ext cx="2816219" cy="825381"/>
          </a:xfrm>
          <a:prstGeom prst="rect">
            <a:avLst/>
          </a:prstGeom>
        </p:spPr>
      </p:pic>
      <p:pic>
        <p:nvPicPr>
          <p:cNvPr id="36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5714" y="124592"/>
            <a:ext cx="7035121" cy="21014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367" y="3221678"/>
            <a:ext cx="6493590" cy="3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1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371" y="1740745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9163049" y="7187079"/>
            <a:ext cx="8153400" cy="175432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광원이 활성화 될 때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광원의 유형에 따라 투영 행렬을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계산하고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광원의 위치와 방향에 따른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뷰 행렬을 계산합니다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계산된 투영 행렬과 뷰 행렬을 사용해서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깊이 렌더링 카메라가 어떻게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3D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공간을 볼 것인지 카메라 설정을 업데이트합니다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멀티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렌더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타겟 뷰를 생성하고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깊이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스텐실 버퍼를 생성 및 초기화하고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셰이더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변수를 생성합니다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조명을 계산 시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PCF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방식을 사용하여 그림자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팩터를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계산하여 그림자를 더 부드럽게 만들게 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latinLnBrk="1"/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5X5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의 커널 크기를 사용하여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계단 현상을 더 줄이고자 했지만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연산의 양이 너무 많고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육안 상 큰 차이가 없었기에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3X3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커널의 크기를 사용하여 그림자를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필터링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하였습니다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2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5657892" cy="210249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9163049" y="3120562"/>
            <a:ext cx="8118169" cy="3939540"/>
            <a:chOff x="2287432" y="5812910"/>
            <a:chExt cx="8118169" cy="3939540"/>
          </a:xfrm>
        </p:grpSpPr>
        <p:sp>
          <p:nvSpPr>
            <p:cNvPr id="8" name="직사각형 7"/>
            <p:cNvSpPr/>
            <p:nvPr/>
          </p:nvSpPr>
          <p:spPr>
            <a:xfrm>
              <a:off x="2287433" y="5812910"/>
              <a:ext cx="8118168" cy="39395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Compute3x3ShadowFactor(float2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uv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float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fDepth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uint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nIndex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float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fPercentLit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endPara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gtxtDepthTextures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nIndex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SampleCmpLevelZero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gssComparisonPCFShadow,uv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fDepth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).r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return(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fPercentLit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/ 9.0f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endPara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b="1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…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for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0;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&lt; MAX_LIGHTS;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++)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gLights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m_bEnable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float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1.0f;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</a:t>
              </a:r>
              <a:r>
                <a:rPr lang="en-US" altLang="ko-KR" sz="1200" dirty="0" err="1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ifdef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_WITH_PCF_FILTERING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Compute3x3ShadowFactor(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xy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ww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].z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].w,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#else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gtxtDepthTextures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SampleCmpLevelZero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gssComparisonPCFShadow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xy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ww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].z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].w).r;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</a:t>
              </a:r>
              <a:r>
                <a:rPr lang="en-US" altLang="ko-KR" sz="1200" dirty="0" err="1" smtClean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endif</a:t>
              </a:r>
              <a:endPara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gLights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m_nType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DIRECTIONAL_LIGHT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cColor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+=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DirectionalLight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vNormal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vToCamera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*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}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…</a:t>
              </a:r>
              <a:endParaRPr lang="ko-KR" altLang="en-US" sz="12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287432" y="5812910"/>
              <a:ext cx="7927668" cy="11474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구부러진 연결선 31"/>
            <p:cNvCxnSpPr/>
            <p:nvPr/>
          </p:nvCxnSpPr>
          <p:spPr>
            <a:xfrm rot="5400000" flipH="1" flipV="1">
              <a:off x="5483079" y="7253254"/>
              <a:ext cx="1038205" cy="49816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30" y="3120562"/>
            <a:ext cx="8161918" cy="4523345"/>
          </a:xfrm>
          <a:prstGeom prst="rect">
            <a:avLst/>
          </a:prstGeom>
        </p:spPr>
      </p:pic>
      <p:pic>
        <p:nvPicPr>
          <p:cNvPr id="38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7128" y="2313507"/>
            <a:ext cx="2723571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772352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8508213" y="6885022"/>
            <a:ext cx="9137650" cy="116955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그림자에 해당하는 객체들을 관리하는 클래스에 담아둔 후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광원으로 부터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 객체들의 깊이 값을 구하여 그림자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생성합니다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객체들의 계층구조 모델을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로드하는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과정에서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수행하는 객체인지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아닌지를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상수버퍼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값으로 넘겨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그림자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생성하는 정점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쉐이더에서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수행할 경우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정점을 본 행렬로 변환하게 됩니다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2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5657892" cy="21024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508213" y="3101573"/>
            <a:ext cx="9137650" cy="368404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VS_SHADOW_MAP_OUTPUT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VSShadowMapShadow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(VS_LIGHTING_INPUT input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                  </a:t>
            </a:r>
            <a:r>
              <a:rPr lang="en-US" altLang="ko-KR" sz="1200" u="sng" dirty="0" err="1" smtClean="0"/>
              <a:t>uint</a:t>
            </a:r>
            <a:r>
              <a:rPr lang="en-US" altLang="ko-KR" sz="1200" u="sng" dirty="0" smtClean="0"/>
              <a:t> </a:t>
            </a:r>
            <a:r>
              <a:rPr lang="en-US" altLang="ko-KR" sz="1200" u="sng" dirty="0" err="1" smtClean="0"/>
              <a:t>gbBoneShader</a:t>
            </a:r>
            <a:r>
              <a:rPr lang="en-US" altLang="ko-KR" sz="1200" u="sng" dirty="0" smtClean="0"/>
              <a:t> </a:t>
            </a:r>
            <a:r>
              <a:rPr lang="en-US" altLang="ko-KR" sz="1200" u="sng" dirty="0"/>
              <a:t>: </a:t>
            </a:r>
            <a:r>
              <a:rPr lang="en-US" altLang="ko-KR" sz="1200" u="sng" dirty="0" err="1"/>
              <a:t>packoffset</a:t>
            </a:r>
            <a:r>
              <a:rPr lang="en-US" altLang="ko-KR" sz="1200" u="sng" dirty="0"/>
              <a:t>(c8.y</a:t>
            </a:r>
            <a:r>
              <a:rPr lang="en-US" altLang="ko-KR" sz="1200" u="sng" dirty="0" smtClean="0"/>
              <a:t>);</a:t>
            </a:r>
            <a:endParaRPr lang="en-US" altLang="ko-KR" sz="1200" u="sng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gbBoneShader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positionW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input.position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1.0f),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gmtxGameObject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…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gbBoneShader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float4x4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mtxVertexToBoneWorld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float4x4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0.0f;</a:t>
            </a: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for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MAX_VERTEX_INFLUENCES;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mtxVertexToBoneWorld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input.weights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*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gpmtxBoneOffsets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input.indices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]],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gpmtxBoneTransforms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input.indices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]]);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for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MAX_LIGHTS;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gcbToLightSpaces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].f4Position.w != 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0.0f)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output.uvs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gcbToLightSpaces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mtxToTexture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return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(output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45" y="3101573"/>
            <a:ext cx="7547741" cy="4953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84" y="2295339"/>
            <a:ext cx="4484492" cy="5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795209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9773913" y="3038399"/>
            <a:ext cx="7620000" cy="4278094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Mixamo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 있는 동작들을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수행할 하나의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Prefab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 어떤 동작들을 수행할 것인지 스크립트를 통해 필요한 동작들을 넣어준 후 본의 정보를 가진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bin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파일을 추출하게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모델을 로드 할 때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애니메이션 세트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키 프레임들의 변환 정보를 읽어와 애니메이션을 설정하게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애니메이션을 사용할 게임 객체의 생성자에서는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트랙의 수에 따라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몇 번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째 애니메이션 세트를 사용할 것인지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설정해주고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해당 애니메이션 트랙에서 사운드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콜백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함수를 통해 어떤 사운드를 재생시킬 지 정의해줍니다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걷기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장전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등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Idle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상태로 부터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객체들의 상태가 활성화 되어 동작을 수행할 땐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각 트랙들의 활성 상태를 변경해주어 해당 상태에서의 동작을 실시합니다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서버에서 모든 플레이어들에게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정보가 동기화되어야 하기 때문에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서버와 주고 받는 상태들을 따져서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어떤 객체가 어떤 동작들을 수행해야하는지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함수들을 호출하게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3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6212759" cy="210249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0134600" y="7470787"/>
            <a:ext cx="6667500" cy="2343262"/>
            <a:chOff x="10224763" y="6750343"/>
            <a:chExt cx="6667500" cy="2343262"/>
          </a:xfrm>
        </p:grpSpPr>
        <p:sp>
          <p:nvSpPr>
            <p:cNvPr id="2" name="직사각형 1"/>
            <p:cNvSpPr/>
            <p:nvPr/>
          </p:nvSpPr>
          <p:spPr>
            <a:xfrm>
              <a:off x="10224763" y="6750343"/>
              <a:ext cx="6667500" cy="52322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3. </a:t>
              </a:r>
              <a:r>
                <a:rPr lang="ko-KR" altLang="en-US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만약 죽어있는 </a:t>
              </a:r>
              <a:r>
                <a:rPr lang="ko-KR" altLang="en-US" sz="1400" dirty="0">
                  <a:solidFill>
                    <a:srgbClr val="008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상태면</a:t>
              </a:r>
              <a:r>
                <a:rPr lang="ko-KR" altLang="en-US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캐릭터 조작이 불가능하게 막아야합니다</a:t>
              </a:r>
              <a:r>
                <a:rPr lang="en-US" altLang="ko-KR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endPara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4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players_info</a:t>
              </a:r>
              <a:r>
                <a:rPr lang="en-US" altLang="ko-KR" sz="1400" dirty="0" smtClean="0">
                  <a:solidFill>
                    <a:srgbClr val="0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my_id</a:t>
              </a:r>
              <a:r>
                <a:rPr lang="en-US" altLang="ko-KR" sz="1400" dirty="0">
                  <a:solidFill>
                    <a:srgbClr val="0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14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m_ingame_state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</a:t>
              </a:r>
              <a:r>
                <a:rPr lang="en-US" altLang="ko-KR" sz="1400" dirty="0" smtClean="0">
                  <a:solidFill>
                    <a:srgbClr val="2F4F4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PL_ST_DEAD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400" b="1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MyPlayerDieMotion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  <a:endPara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434313" y="7708610"/>
              <a:ext cx="6248400" cy="1384995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MyPlayerDieMotion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m_ingame_role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</a:t>
              </a:r>
              <a:r>
                <a:rPr lang="en-US" altLang="ko-KR" sz="1200" dirty="0">
                  <a:solidFill>
                    <a:srgbClr val="2F4F4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R_RIFLE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CHumanPlayer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MainGameScene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m_bDieState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CHumanPlayer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MainGameScene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m_pPlayer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b="1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DyingMotion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}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ko-KR" altLang="en-US" sz="1200" dirty="0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13558513" y="7273563"/>
              <a:ext cx="2291087" cy="435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600" y="2249625"/>
            <a:ext cx="4299895" cy="82919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t="13181" b="-1058"/>
          <a:stretch/>
        </p:blipFill>
        <p:spPr>
          <a:xfrm>
            <a:off x="1074123" y="3091473"/>
            <a:ext cx="3483362" cy="25130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5489" y="3091473"/>
            <a:ext cx="4490068" cy="24765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0062" y="5653619"/>
            <a:ext cx="4490070" cy="27767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335" y="5664182"/>
            <a:ext cx="3452150" cy="28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6797</TotalTime>
  <Words>2926</Words>
  <Application>Microsoft Office PowerPoint</Application>
  <PresentationFormat>사용자 지정</PresentationFormat>
  <Paragraphs>477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?? ??</vt:lpstr>
      <vt:lpstr>HY중고딕</vt:lpstr>
      <vt:lpstr>굴림체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재성</cp:lastModifiedBy>
  <cp:revision>158</cp:revision>
  <dcterms:created xsi:type="dcterms:W3CDTF">2023-08-27T19:13:24Z</dcterms:created>
  <dcterms:modified xsi:type="dcterms:W3CDTF">2023-11-02T20:15:53Z</dcterms:modified>
</cp:coreProperties>
</file>